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  <p:sldMasterId id="2147483705" r:id="rId3"/>
  </p:sldMasterIdLst>
  <p:notesMasterIdLst>
    <p:notesMasterId r:id="rId18"/>
  </p:notesMasterIdLst>
  <p:sldIdLst>
    <p:sldId id="256" r:id="rId4"/>
    <p:sldId id="257" r:id="rId5"/>
    <p:sldId id="317" r:id="rId6"/>
    <p:sldId id="264" r:id="rId7"/>
    <p:sldId id="310" r:id="rId8"/>
    <p:sldId id="316" r:id="rId9"/>
    <p:sldId id="262" r:id="rId10"/>
    <p:sldId id="309" r:id="rId11"/>
    <p:sldId id="315" r:id="rId12"/>
    <p:sldId id="318" r:id="rId13"/>
    <p:sldId id="319" r:id="rId14"/>
    <p:sldId id="312" r:id="rId15"/>
    <p:sldId id="313" r:id="rId16"/>
    <p:sldId id="314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Kalam" panose="020B0604020202020204" charset="0"/>
      <p:regular r:id="rId21"/>
      <p:bold r:id="rId22"/>
    </p:embeddedFont>
    <p:embeddedFont>
      <p:font typeface="Lucida Bright" panose="02040602050505020304" pitchFamily="18" charset="0"/>
      <p:regular r:id="rId23"/>
      <p:bold r:id="rId24"/>
      <p:italic r:id="rId25"/>
      <p:boldItalic r:id="rId26"/>
    </p:embeddedFont>
    <p:embeddedFont>
      <p:font typeface="Lucida Calligraphy" panose="03010101010101010101" pitchFamily="66" charset="0"/>
      <p:regular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Semibold" panose="020B0604020202020204" charset="0"/>
      <p:regular r:id="rId36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F14AD8-967A-4038-B782-36B7BBD0F918}">
  <a:tblStyle styleId="{EBF14AD8-967A-4038-B782-36B7BBD0F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7a382e666_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7a382e666_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79ae7f3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79ae7f3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3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86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2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29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758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 txBox="1">
            <a:spLocks noGrp="1"/>
          </p:cNvSpPr>
          <p:nvPr>
            <p:ph type="subTitle" idx="1"/>
          </p:nvPr>
        </p:nvSpPr>
        <p:spPr>
          <a:xfrm>
            <a:off x="2623950" y="16112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2" name="Google Shape;722;p28"/>
          <p:cNvSpPr txBox="1">
            <a:spLocks noGrp="1"/>
          </p:cNvSpPr>
          <p:nvPr>
            <p:ph type="title"/>
          </p:nvPr>
        </p:nvSpPr>
        <p:spPr>
          <a:xfrm>
            <a:off x="2236950" y="628813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23" name="Google Shape;723;p28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8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8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8"/>
          <p:cNvSpPr/>
          <p:nvPr/>
        </p:nvSpPr>
        <p:spPr>
          <a:xfrm>
            <a:off x="-1118100" y="309170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8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8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8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/>
          <p:nvPr/>
        </p:nvSpPr>
        <p:spPr>
          <a:xfrm>
            <a:off x="-1118100" y="161532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8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>
            <a:off x="-1118100" y="1594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8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8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8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8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28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746" name="Google Shape;746;p28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8"/>
          <p:cNvSpPr txBox="1"/>
          <p:nvPr/>
        </p:nvSpPr>
        <p:spPr>
          <a:xfrm>
            <a:off x="3009750" y="3600325"/>
            <a:ext cx="312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endParaRPr sz="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04337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8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957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1450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485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740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8854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96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94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864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0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674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433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718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428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017700"/>
            <a:ext cx="77175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062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3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68309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111776" y="2434800"/>
            <a:ext cx="1719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111775" y="2823300"/>
            <a:ext cx="17196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371257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3712568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631263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6312626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96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4567950" y="1017700"/>
            <a:ext cx="38628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8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8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1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13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44" name="Google Shape;844;p3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947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826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94991" y="2685348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bg1"/>
                </a:solidFill>
              </a:rPr>
              <a:t>Desarrollo Habilidades</a:t>
            </a:r>
            <a:endParaRPr sz="6600" b="1" dirty="0">
              <a:solidFill>
                <a:schemeClr val="bg1"/>
              </a:solidFill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506378" y="392039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9"/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3886777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578602" y="537035"/>
            <a:ext cx="992342" cy="124691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085376" y="3807646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" name="Imagen 15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81" y="-8188"/>
            <a:ext cx="1172319" cy="1495595"/>
          </a:xfrm>
          <a:prstGeom prst="rect">
            <a:avLst/>
          </a:prstGeom>
        </p:spPr>
      </p:pic>
      <p:sp>
        <p:nvSpPr>
          <p:cNvPr id="159" name="Rectángulo 158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1160738" y="12846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3663804-FC98-4035-9C74-297A86EA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39" y="1394715"/>
            <a:ext cx="6415322" cy="1507973"/>
          </a:xfrm>
        </p:spPr>
        <p:txBody>
          <a:bodyPr/>
          <a:lstStyle/>
          <a:p>
            <a:r>
              <a:rPr lang="es-419" sz="4000" dirty="0"/>
              <a:t>Observa las imágenes a continuación y </a:t>
            </a:r>
            <a:r>
              <a:rPr lang="es-419" sz="4000"/>
              <a:t>reconoce algunas de </a:t>
            </a:r>
            <a:r>
              <a:rPr lang="es-419" sz="4000" dirty="0"/>
              <a:t>las instituciones presentes en estas</a:t>
            </a:r>
          </a:p>
        </p:txBody>
      </p:sp>
    </p:spTree>
    <p:extLst>
      <p:ext uri="{BB962C8B-B14F-4D97-AF65-F5344CB8AC3E}">
        <p14:creationId xmlns:p14="http://schemas.microsoft.com/office/powerpoint/2010/main" val="328675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750C85-F393-4367-AE78-7E8EC823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8067" cy="1938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F5F356-A137-47DE-9394-C473F728B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2" t="17473" r="12160" b="31654"/>
          <a:stretch/>
        </p:blipFill>
        <p:spPr>
          <a:xfrm>
            <a:off x="-1" y="2566162"/>
            <a:ext cx="2328067" cy="2074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59598D-2FD7-4CC7-B9E5-A042B1D55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52" y="0"/>
            <a:ext cx="2950293" cy="19381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9CA64A-6674-41BC-AF48-8804BCA58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26" y="0"/>
            <a:ext cx="1938116" cy="19381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4343D3-3ACC-4CD8-8C6E-185210A63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852" y="2619915"/>
            <a:ext cx="2950293" cy="19668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616357-87F0-4774-A93A-EF5F5A87D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224" y="2502540"/>
            <a:ext cx="2072513" cy="20725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F32494-A13C-4B16-A5F3-BA5AC725B3F0}"/>
              </a:ext>
            </a:extLst>
          </p:cNvPr>
          <p:cNvSpPr txBox="1"/>
          <p:nvPr/>
        </p:nvSpPr>
        <p:spPr>
          <a:xfrm>
            <a:off x="366590" y="1952637"/>
            <a:ext cx="159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Colegio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CFE7B9-876D-485B-A609-A2E7B2FB79C8}"/>
              </a:ext>
            </a:extLst>
          </p:cNvPr>
          <p:cNvSpPr txBox="1"/>
          <p:nvPr/>
        </p:nvSpPr>
        <p:spPr>
          <a:xfrm>
            <a:off x="3774556" y="1858276"/>
            <a:ext cx="159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Estación Bomberos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6070C0-9D0E-4C67-BBD6-53081517BDF8}"/>
              </a:ext>
            </a:extLst>
          </p:cNvPr>
          <p:cNvSpPr txBox="1"/>
          <p:nvPr/>
        </p:nvSpPr>
        <p:spPr>
          <a:xfrm>
            <a:off x="7182522" y="1938116"/>
            <a:ext cx="159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Iglesia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D0BA36-787E-4E9D-9D3A-41731EA0F293}"/>
              </a:ext>
            </a:extLst>
          </p:cNvPr>
          <p:cNvSpPr txBox="1"/>
          <p:nvPr/>
        </p:nvSpPr>
        <p:spPr>
          <a:xfrm>
            <a:off x="298868" y="4640530"/>
            <a:ext cx="159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Hospital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29AE7B-3107-4810-9B86-3A7F25DFD7A4}"/>
              </a:ext>
            </a:extLst>
          </p:cNvPr>
          <p:cNvSpPr txBox="1"/>
          <p:nvPr/>
        </p:nvSpPr>
        <p:spPr>
          <a:xfrm>
            <a:off x="3407964" y="4586777"/>
            <a:ext cx="232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Estación Policías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7039305-C189-4C67-94A3-1721B4784551}"/>
              </a:ext>
            </a:extLst>
          </p:cNvPr>
          <p:cNvSpPr txBox="1"/>
          <p:nvPr/>
        </p:nvSpPr>
        <p:spPr>
          <a:xfrm>
            <a:off x="7143686" y="4586777"/>
            <a:ext cx="159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6">
                    <a:lumMod val="75000"/>
                  </a:schemeClr>
                </a:solidFill>
              </a:rPr>
              <a:t>Museo</a:t>
            </a:r>
          </a:p>
        </p:txBody>
      </p:sp>
    </p:spTree>
    <p:extLst>
      <p:ext uri="{BB962C8B-B14F-4D97-AF65-F5344CB8AC3E}">
        <p14:creationId xmlns:p14="http://schemas.microsoft.com/office/powerpoint/2010/main" val="2377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4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3: 6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rgbClr val="FFA5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/>
              <a:t>Habilidad Recordar</a:t>
            </a:r>
            <a:endParaRPr sz="3600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520A88-132A-4A28-8AC7-7E5FC43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9"/>
          <a:stretch/>
        </p:blipFill>
        <p:spPr>
          <a:xfrm>
            <a:off x="2646370" y="1317559"/>
            <a:ext cx="3851209" cy="3461978"/>
          </a:xfrm>
          <a:prstGeom prst="rect">
            <a:avLst/>
          </a:prstGeom>
        </p:spPr>
      </p:pic>
      <p:sp>
        <p:nvSpPr>
          <p:cNvPr id="5" name="Google Shape;1629;p46">
            <a:extLst>
              <a:ext uri="{FF2B5EF4-FFF2-40B4-BE49-F238E27FC236}">
                <a16:creationId xmlns:a16="http://schemas.microsoft.com/office/drawing/2014/main" id="{265650F8-F00E-42C2-97F5-0C7E4891CF25}"/>
              </a:ext>
            </a:extLst>
          </p:cNvPr>
          <p:cNvSpPr txBox="1">
            <a:spLocks/>
          </p:cNvSpPr>
          <p:nvPr/>
        </p:nvSpPr>
        <p:spPr>
          <a:xfrm>
            <a:off x="352970" y="1317559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4400" b="1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1° Ciclo</a:t>
            </a:r>
          </a:p>
        </p:txBody>
      </p:sp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DC5BFF68-54F1-400C-8983-F2930A908B84}"/>
              </a:ext>
            </a:extLst>
          </p:cNvPr>
          <p:cNvSpPr txBox="1">
            <a:spLocks/>
          </p:cNvSpPr>
          <p:nvPr/>
        </p:nvSpPr>
        <p:spPr>
          <a:xfrm>
            <a:off x="6906171" y="1815960"/>
            <a:ext cx="1704106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200" b="1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31 Agosto</a:t>
            </a:r>
          </a:p>
          <a:p>
            <a:pPr algn="ctr"/>
            <a:r>
              <a:rPr lang="es-419" sz="3200" b="1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4 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7"/>
          <p:cNvSpPr txBox="1">
            <a:spLocks noGrp="1"/>
          </p:cNvSpPr>
          <p:nvPr>
            <p:ph type="title"/>
          </p:nvPr>
        </p:nvSpPr>
        <p:spPr>
          <a:xfrm>
            <a:off x="596267" y="20935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Observa la imagen a continuación y completa la secuencia númerica presentada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7D14ED-2F68-4201-8341-6D1144C3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3" t="67597" r="10567" b="9664"/>
          <a:stretch/>
        </p:blipFill>
        <p:spPr>
          <a:xfrm>
            <a:off x="0" y="620675"/>
            <a:ext cx="9144000" cy="39021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D3C6DF-F919-448C-AE46-81496E8009F5}"/>
              </a:ext>
            </a:extLst>
          </p:cNvPr>
          <p:cNvSpPr txBox="1"/>
          <p:nvPr/>
        </p:nvSpPr>
        <p:spPr>
          <a:xfrm>
            <a:off x="3211034" y="1371601"/>
            <a:ext cx="1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CA668F-FEA7-4EAB-89A5-8A72BBB93B12}"/>
              </a:ext>
            </a:extLst>
          </p:cNvPr>
          <p:cNvSpPr txBox="1"/>
          <p:nvPr/>
        </p:nvSpPr>
        <p:spPr>
          <a:xfrm>
            <a:off x="4416057" y="1371601"/>
            <a:ext cx="1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74182-4BAD-47F9-A4F2-01EEC9149E55}"/>
              </a:ext>
            </a:extLst>
          </p:cNvPr>
          <p:cNvSpPr txBox="1"/>
          <p:nvPr/>
        </p:nvSpPr>
        <p:spPr>
          <a:xfrm>
            <a:off x="7022807" y="1371601"/>
            <a:ext cx="1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5A17D0-8566-4DEF-8BE1-15ACDD93ADF8}"/>
              </a:ext>
            </a:extLst>
          </p:cNvPr>
          <p:cNvSpPr txBox="1"/>
          <p:nvPr/>
        </p:nvSpPr>
        <p:spPr>
          <a:xfrm>
            <a:off x="2606750" y="2479597"/>
            <a:ext cx="1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BC8B87-1CFB-4956-93C3-1A9E2EA6749E}"/>
              </a:ext>
            </a:extLst>
          </p:cNvPr>
          <p:cNvSpPr txBox="1"/>
          <p:nvPr/>
        </p:nvSpPr>
        <p:spPr>
          <a:xfrm>
            <a:off x="5118693" y="2479597"/>
            <a:ext cx="1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b="1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571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8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5"/>
          <p:cNvSpPr txBox="1">
            <a:spLocks noGrp="1"/>
          </p:cNvSpPr>
          <p:nvPr>
            <p:ph type="subTitle" idx="1"/>
          </p:nvPr>
        </p:nvSpPr>
        <p:spPr>
          <a:xfrm>
            <a:off x="1350436" y="1309717"/>
            <a:ext cx="6732769" cy="3060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solidFill>
                  <a:schemeClr val="bg1"/>
                </a:solidFill>
              </a:rPr>
              <a:t>Observa las palabras a continuación e identifica los sustantivos propios y comunes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154" name="Google Shape;1154;p45"/>
          <p:cNvSpPr/>
          <p:nvPr/>
        </p:nvSpPr>
        <p:spPr>
          <a:xfrm>
            <a:off x="1020078" y="804000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5"/>
          <p:cNvGrpSpPr/>
          <p:nvPr/>
        </p:nvGrpSpPr>
        <p:grpSpPr>
          <a:xfrm>
            <a:off x="145179" y="210672"/>
            <a:ext cx="877924" cy="914396"/>
            <a:chOff x="4022111" y="879761"/>
            <a:chExt cx="1373687" cy="1426738"/>
          </a:xfrm>
        </p:grpSpPr>
        <p:sp>
          <p:nvSpPr>
            <p:cNvPr id="115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 rot="506022">
            <a:off x="978643" y="105998"/>
            <a:ext cx="914345" cy="605774"/>
            <a:chOff x="7328322" y="3673510"/>
            <a:chExt cx="1126909" cy="745122"/>
          </a:xfrm>
        </p:grpSpPr>
        <p:sp>
          <p:nvSpPr>
            <p:cNvPr id="116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45"/>
          <p:cNvGrpSpPr/>
          <p:nvPr/>
        </p:nvGrpSpPr>
        <p:grpSpPr>
          <a:xfrm>
            <a:off x="829233" y="898309"/>
            <a:ext cx="591360" cy="753839"/>
            <a:chOff x="7470798" y="1116578"/>
            <a:chExt cx="1373660" cy="1751893"/>
          </a:xfrm>
        </p:grpSpPr>
        <p:sp>
          <p:nvSpPr>
            <p:cNvPr id="1165" name="Google Shape;1165;p45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" name="Google Shape;1174;p45"/>
          <p:cNvSpPr/>
          <p:nvPr/>
        </p:nvSpPr>
        <p:spPr>
          <a:xfrm rot="8824228" flipH="1">
            <a:off x="681311" y="67630"/>
            <a:ext cx="417297" cy="26637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5"/>
          <p:cNvSpPr/>
          <p:nvPr/>
        </p:nvSpPr>
        <p:spPr>
          <a:xfrm>
            <a:off x="1098403" y="108483"/>
            <a:ext cx="322190" cy="272357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" name="Google Shape;1180;p45"/>
          <p:cNvGrpSpPr/>
          <p:nvPr/>
        </p:nvGrpSpPr>
        <p:grpSpPr>
          <a:xfrm>
            <a:off x="480581" y="74496"/>
            <a:ext cx="263993" cy="272351"/>
            <a:chOff x="6109266" y="2958701"/>
            <a:chExt cx="158099" cy="163114"/>
          </a:xfrm>
        </p:grpSpPr>
        <p:sp>
          <p:nvSpPr>
            <p:cNvPr id="1181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C26873-722B-4C42-B1EF-A9C0FC03B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9" t="69251" r="5400" b="7184"/>
          <a:stretch/>
        </p:blipFill>
        <p:spPr>
          <a:xfrm>
            <a:off x="0" y="1201479"/>
            <a:ext cx="9144000" cy="3136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503E54-3374-4389-B97D-BA72882DF3DD}"/>
              </a:ext>
            </a:extLst>
          </p:cNvPr>
          <p:cNvSpPr txBox="1"/>
          <p:nvPr/>
        </p:nvSpPr>
        <p:spPr>
          <a:xfrm>
            <a:off x="1789815" y="1503654"/>
            <a:ext cx="60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FA6C00-2328-45D0-BC9A-ED4661477E59}"/>
              </a:ext>
            </a:extLst>
          </p:cNvPr>
          <p:cNvSpPr txBox="1"/>
          <p:nvPr/>
        </p:nvSpPr>
        <p:spPr>
          <a:xfrm>
            <a:off x="1789815" y="2258567"/>
            <a:ext cx="75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B90551-EFAB-40BF-8BD1-B56C0C05CA67}"/>
              </a:ext>
            </a:extLst>
          </p:cNvPr>
          <p:cNvSpPr txBox="1"/>
          <p:nvPr/>
        </p:nvSpPr>
        <p:spPr>
          <a:xfrm>
            <a:off x="1789815" y="3013480"/>
            <a:ext cx="75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F3D15-EC21-4069-B9DA-E63BE61122D0}"/>
              </a:ext>
            </a:extLst>
          </p:cNvPr>
          <p:cNvSpPr txBox="1"/>
          <p:nvPr/>
        </p:nvSpPr>
        <p:spPr>
          <a:xfrm>
            <a:off x="1789814" y="3631657"/>
            <a:ext cx="75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D1F6F2-8481-43F3-AD3D-B3C13CE2FA62}"/>
              </a:ext>
            </a:extLst>
          </p:cNvPr>
          <p:cNvSpPr txBox="1"/>
          <p:nvPr/>
        </p:nvSpPr>
        <p:spPr>
          <a:xfrm>
            <a:off x="5025658" y="1499190"/>
            <a:ext cx="7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0EBD6F-8867-4BFA-85CB-0D1AD67D469E}"/>
              </a:ext>
            </a:extLst>
          </p:cNvPr>
          <p:cNvSpPr txBox="1"/>
          <p:nvPr/>
        </p:nvSpPr>
        <p:spPr>
          <a:xfrm>
            <a:off x="5025658" y="2258567"/>
            <a:ext cx="60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A7A2DE6-A318-4C9C-96D0-BC0A771D62A3}"/>
              </a:ext>
            </a:extLst>
          </p:cNvPr>
          <p:cNvSpPr txBox="1"/>
          <p:nvPr/>
        </p:nvSpPr>
        <p:spPr>
          <a:xfrm>
            <a:off x="5165652" y="2951813"/>
            <a:ext cx="7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72893F-BCCD-415F-B04C-90A8946811A8}"/>
              </a:ext>
            </a:extLst>
          </p:cNvPr>
          <p:cNvSpPr txBox="1"/>
          <p:nvPr/>
        </p:nvSpPr>
        <p:spPr>
          <a:xfrm>
            <a:off x="5165652" y="3644948"/>
            <a:ext cx="60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SP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6E7260-93B3-4BE4-A9F1-58AA103EEA68}"/>
              </a:ext>
            </a:extLst>
          </p:cNvPr>
          <p:cNvSpPr txBox="1"/>
          <p:nvPr/>
        </p:nvSpPr>
        <p:spPr>
          <a:xfrm>
            <a:off x="8392633" y="1503654"/>
            <a:ext cx="7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2188CE-A023-45A1-AAAA-A59986FDC98E}"/>
              </a:ext>
            </a:extLst>
          </p:cNvPr>
          <p:cNvSpPr txBox="1"/>
          <p:nvPr/>
        </p:nvSpPr>
        <p:spPr>
          <a:xfrm>
            <a:off x="8392633" y="2267494"/>
            <a:ext cx="60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SP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7284A83-1663-47D1-A520-74129EB002FE}"/>
              </a:ext>
            </a:extLst>
          </p:cNvPr>
          <p:cNvSpPr txBox="1"/>
          <p:nvPr/>
        </p:nvSpPr>
        <p:spPr>
          <a:xfrm>
            <a:off x="8392633" y="2951813"/>
            <a:ext cx="7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F931EA-539B-4A0F-AF1A-02A19AB1CA8A}"/>
              </a:ext>
            </a:extLst>
          </p:cNvPr>
          <p:cNvSpPr txBox="1"/>
          <p:nvPr/>
        </p:nvSpPr>
        <p:spPr>
          <a:xfrm>
            <a:off x="8392633" y="3636132"/>
            <a:ext cx="74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2865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197</Words>
  <Application>Microsoft Office PowerPoint</Application>
  <PresentationFormat>Presentación en pantalla (16:9)</PresentationFormat>
  <Paragraphs>71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36" baseType="lpstr">
      <vt:lpstr>Amatic SC</vt:lpstr>
      <vt:lpstr>Roboto Condensed Light</vt:lpstr>
      <vt:lpstr>Nunito</vt:lpstr>
      <vt:lpstr>Nunito Light</vt:lpstr>
      <vt:lpstr>Raleway</vt:lpstr>
      <vt:lpstr>Barlow Semi Condensed Light</vt:lpstr>
      <vt:lpstr>Mali Medium</vt:lpstr>
      <vt:lpstr>Mali SemiBold</vt:lpstr>
      <vt:lpstr>Sue Ellen Francisco</vt:lpstr>
      <vt:lpstr>Livvic</vt:lpstr>
      <vt:lpstr>Proxima Nova Semibold</vt:lpstr>
      <vt:lpstr>Kalam</vt:lpstr>
      <vt:lpstr>Lucida Bright</vt:lpstr>
      <vt:lpstr>Lucida Calligraphy</vt:lpstr>
      <vt:lpstr>Arial</vt:lpstr>
      <vt:lpstr>Joti One</vt:lpstr>
      <vt:lpstr>Proxima Nova</vt:lpstr>
      <vt:lpstr>Paytone One</vt:lpstr>
      <vt:lpstr>Montserrat</vt:lpstr>
      <vt:lpstr>Slidesgo Final Pages</vt:lpstr>
      <vt:lpstr>Spelling Bee by Slidesgo</vt:lpstr>
      <vt:lpstr>Chalkboard by Slidesgo</vt:lpstr>
      <vt:lpstr>Desarrollo Habilidades</vt:lpstr>
      <vt:lpstr>Habilidad Recordar</vt:lpstr>
      <vt:lpstr>Presentación de PowerPoint</vt:lpstr>
      <vt:lpstr>Observa la imagen a continuación y completa la secuencia númerica presentada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 las imágenes a continuación y reconoce algunas de las instituciones presentes en estas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12</cp:revision>
  <dcterms:modified xsi:type="dcterms:W3CDTF">2020-08-21T23:40:42Z</dcterms:modified>
</cp:coreProperties>
</file>